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5777" r:id="rId3"/>
  </p:sldMasterIdLst>
  <p:notesMasterIdLst>
    <p:notesMasterId r:id="rId22"/>
  </p:notesMasterIdLst>
  <p:handoutMasterIdLst>
    <p:handoutMasterId r:id="rId23"/>
  </p:handoutMasterIdLst>
  <p:sldIdLst>
    <p:sldId id="380" r:id="rId4"/>
    <p:sldId id="381" r:id="rId5"/>
    <p:sldId id="383" r:id="rId6"/>
    <p:sldId id="391" r:id="rId7"/>
    <p:sldId id="382" r:id="rId8"/>
    <p:sldId id="384" r:id="rId9"/>
    <p:sldId id="392" r:id="rId10"/>
    <p:sldId id="385" r:id="rId11"/>
    <p:sldId id="386" r:id="rId12"/>
    <p:sldId id="387" r:id="rId13"/>
    <p:sldId id="388" r:id="rId14"/>
    <p:sldId id="389" r:id="rId15"/>
    <p:sldId id="399" r:id="rId16"/>
    <p:sldId id="400" r:id="rId17"/>
    <p:sldId id="405" r:id="rId18"/>
    <p:sldId id="393" r:id="rId19"/>
    <p:sldId id="394" r:id="rId20"/>
    <p:sldId id="379" r:id="rId2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50B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006" autoAdjust="0"/>
  </p:normalViewPr>
  <p:slideViewPr>
    <p:cSldViewPr>
      <p:cViewPr varScale="1">
        <p:scale>
          <a:sx n="67" d="100"/>
          <a:sy n="67" d="100"/>
        </p:scale>
        <p:origin x="105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C32E82-F772-4815-AB1E-558EA5E1E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422DFB-B8A0-4A36-89BB-EE3794DD9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525DB6A-0E82-4425-918B-2C5BCFCFE49A}" type="datetimeFigureOut">
              <a:rPr lang="de-DE"/>
              <a:pPr>
                <a:defRPr/>
              </a:pPr>
              <a:t>08.05.2023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427C49-692A-4F59-BDA2-0D87C54679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2AD5AA-F940-4F41-B220-9F5EC1830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AF3CB1-646E-4554-9D9A-7343864CCB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708ADED-CE6D-4231-A588-76CFB99256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16CE592-8F15-4E22-AC7F-07DE218C9C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42B47E8-94C2-47FD-B0C6-6AA85EDBFF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34B785F-52D2-4C0F-9190-099A604E8E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777A39A-16B0-4E40-B618-8004F126DF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22991D0-EE48-4949-879E-756AD8C35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4FDECD-06A1-46D9-8521-938532B6EB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722567A6-98DA-4A15-A808-DCE25C170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AC46E3CA-6127-4F5A-BF28-F0035672E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E5303C9F-F839-42C3-A122-6FB136213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8B63CF-8734-4EA6-A2E2-9831277C51AE}" type="slidenum">
              <a:rPr lang="de-DE" altLang="de-DE" sz="1200" smtClean="0"/>
              <a:pPr/>
              <a:t>4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D058AF85-0BFC-4C34-8F99-E904241B6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914E115A-465E-4B36-8D6A-D9E3D889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3C23D219-2BA0-4A9C-9EE1-E28231928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301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301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301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301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301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112A1-61BF-4DC1-9277-29E845880FC6}" type="slidenum">
              <a:rPr lang="de-DE" altLang="de-DE" sz="1200" smtClean="0"/>
              <a:pPr/>
              <a:t>5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 PH Heidelberg">
            <a:extLst>
              <a:ext uri="{FF2B5EF4-FFF2-40B4-BE49-F238E27FC236}">
                <a16:creationId xmlns:a16="http://schemas.microsoft.com/office/drawing/2014/main" id="{6E9D363E-BE69-4C3C-802B-AFBB0DF25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3375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543B971A-39EF-45E8-887D-E10913A1B8F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700" b="0"/>
            </a:lvl1pPr>
          </a:lstStyle>
          <a:p>
            <a:pPr lvl="0"/>
            <a:r>
              <a:rPr lang="de-DE" noProof="0"/>
              <a:t>Titel der PowerPoint-Präsentation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988" y="3763963"/>
            <a:ext cx="6400800" cy="96043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CC00"/>
                </a:solidFill>
              </a:defRPr>
            </a:lvl1pPr>
          </a:lstStyle>
          <a:p>
            <a:pPr lvl="0"/>
            <a:r>
              <a:rPr lang="de-DE" noProof="0"/>
              <a:t>Referent</a:t>
            </a:r>
          </a:p>
          <a:p>
            <a:pPr lvl="0"/>
            <a:r>
              <a:rPr lang="de-DE" noProof="0"/>
              <a:t>Bereich</a:t>
            </a:r>
          </a:p>
        </p:txBody>
      </p:sp>
    </p:spTree>
    <p:extLst>
      <p:ext uri="{BB962C8B-B14F-4D97-AF65-F5344CB8AC3E}">
        <p14:creationId xmlns:p14="http://schemas.microsoft.com/office/powerpoint/2010/main" val="1341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AA8C5B-F489-4AC4-AC89-684A6BF4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E73E7-A3E6-407A-A255-46A59572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D8A2E9-D2C7-4714-8733-EC92F013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4C27-4037-47E1-ADDA-7E83AFA24F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141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7638"/>
            <a:ext cx="2057400" cy="60182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7638"/>
            <a:ext cx="6019800" cy="60182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443D8C-2B3B-4D4F-86D4-F595288E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581FA-7B5B-463F-A29D-7A77AF40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A7FEBA-71D7-4850-9980-A6F8F23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D94B-1A88-4E69-9D76-9CC99518DD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18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7DD8EBBB-3E4B-41C0-AFAC-A31E08DBBD7B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1387475"/>
            <a:ext cx="655161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21619A02-245E-47AB-B844-461C2198707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7263" y="1260475"/>
            <a:ext cx="6335712" cy="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Picture 6" descr="Logo PH Heidelberg">
            <a:extLst>
              <a:ext uri="{FF2B5EF4-FFF2-40B4-BE49-F238E27FC236}">
                <a16:creationId xmlns:a16="http://schemas.microsoft.com/office/drawing/2014/main" id="{236449BE-131C-49F7-B2DA-E55F01D7D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652463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FD018531-72ED-4749-8E69-33B8454E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700588"/>
            <a:ext cx="6400800" cy="528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e-DE" altLang="de-DE" sz="3200"/>
              <a:t>Pädagogische Hochschule Heidelberg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40F68A49-7CDF-4E77-B6AF-66B2B1608C93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de-DE" noProof="0"/>
              <a:t>Titel der PowerPoint-Präsentation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988" y="3763963"/>
            <a:ext cx="6400800" cy="960437"/>
          </a:xfrm>
        </p:spPr>
        <p:txBody>
          <a:bodyPr/>
          <a:lstStyle>
            <a:lvl1pPr marL="0" indent="0">
              <a:defRPr sz="1800">
                <a:solidFill>
                  <a:srgbClr val="FFCC00"/>
                </a:solidFill>
              </a:defRPr>
            </a:lvl1pPr>
          </a:lstStyle>
          <a:p>
            <a:pPr lvl="0"/>
            <a:r>
              <a:rPr lang="de-DE" noProof="0"/>
              <a:t>Referent</a:t>
            </a:r>
          </a:p>
          <a:p>
            <a:pPr lvl="0"/>
            <a:r>
              <a:rPr lang="de-DE" noProof="0"/>
              <a:t>Bereich</a:t>
            </a:r>
          </a:p>
        </p:txBody>
      </p:sp>
    </p:spTree>
    <p:extLst>
      <p:ext uri="{BB962C8B-B14F-4D97-AF65-F5344CB8AC3E}">
        <p14:creationId xmlns:p14="http://schemas.microsoft.com/office/powerpoint/2010/main" val="157424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8F8AC6-DA9C-47B5-828B-4B503EA26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19AD2-4066-4E67-80EC-9E06FEF78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9E0CE-ABDE-47E0-B1A1-F37629D8A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3AE1-8050-49B2-9396-D95ED2FE13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44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DE92D-B2B0-4803-B59C-CA9161CA5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4EEC0-1FB4-49D2-A1EF-A13F7FBA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D6408-45CA-40F2-ABDD-5558ED728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478D-87EF-48B9-825F-08CC1113F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143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340B6-821B-4020-A605-B769A6BEF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D7960-FD69-4433-83D1-0F79EFD8B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FFE14-67D4-4020-9F34-880DBC002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56-502B-449B-BE67-660AAE1A61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260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474976-8540-448B-AAF5-765D6BCA6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963CC3-7759-4BDE-8366-575158F2F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948F95-39BA-4BD8-B894-DFEE6760C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A96A-EC99-4210-8F5B-AAF6F43DB9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0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E5B12C-90EC-47E5-A3BB-0C5437EE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85B880-F920-4F8A-842F-43985BE47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2E1CF3-6D90-4C92-AEA9-853BD23BF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FED8F-CE6E-4C1F-8239-2A48EB1F81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842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5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E3C8A-53D5-4B24-A2B3-C02C46DE9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B23D3-AF36-4097-BBC8-0E52B9121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9482C-29AF-4E4C-8D6A-49C5C0B5E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4CA6-112A-4F18-9F95-4B98E5D711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88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FCA61-93B6-4038-9914-11AA7B851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pc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AA7A39-4CB7-418D-A089-B586EF29C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330F-1C5F-4162-A9D2-728CA08FF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245225"/>
            <a:ext cx="514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02FA-29CC-4217-8470-B22CCEA407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683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6D8F3-7918-454E-8A39-3CD6A1A1C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77A90-284A-4FB0-9CFF-AF1C3CC04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61C2A-0DAD-413A-B581-9019119C0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F5BB-F84C-4F44-84F8-DFB4E5F1BB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22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685C3-1756-40D7-9DB5-7653449B5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99301-A8FC-4D99-B3E8-94DBABFAC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42E55-539B-4970-8E08-AE12DB966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2034-E3B9-49E4-B280-6FEF5D182E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1922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12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12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F4673-DB29-4062-89AD-1A7601C91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8EBBF-29AC-4433-9F12-BFD7492D6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9F5BC2-1D20-4216-B2EF-EB9592B54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239B-24FF-477B-8EF7-E442FEDD71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179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 PH Heidelberg">
            <a:extLst>
              <a:ext uri="{FF2B5EF4-FFF2-40B4-BE49-F238E27FC236}">
                <a16:creationId xmlns:a16="http://schemas.microsoft.com/office/drawing/2014/main" id="{882E9917-3AA4-4D6E-AFA8-5A19D497D9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3375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72484B99-B8A1-4512-A438-E1B5CFD910C0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700" b="0"/>
            </a:lvl1pPr>
          </a:lstStyle>
          <a:p>
            <a:pPr lvl="0"/>
            <a:r>
              <a:rPr lang="de-DE" noProof="0"/>
              <a:t>Titel der PowerPoint-Präsentation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988" y="3763963"/>
            <a:ext cx="6400800" cy="96043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CC00"/>
                </a:solidFill>
              </a:defRPr>
            </a:lvl1pPr>
          </a:lstStyle>
          <a:p>
            <a:pPr lvl="0"/>
            <a:r>
              <a:rPr lang="de-DE" noProof="0"/>
              <a:t>Referent</a:t>
            </a:r>
          </a:p>
          <a:p>
            <a:pPr lvl="0"/>
            <a:r>
              <a:rPr lang="de-DE" noProof="0"/>
              <a:t>Bereich</a:t>
            </a:r>
          </a:p>
        </p:txBody>
      </p:sp>
    </p:spTree>
    <p:extLst>
      <p:ext uri="{BB962C8B-B14F-4D97-AF65-F5344CB8AC3E}">
        <p14:creationId xmlns:p14="http://schemas.microsoft.com/office/powerpoint/2010/main" val="33330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2A032-DD5F-4729-90B7-78BCADD4A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pc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6F4017-B860-405E-BC22-05FF67CF5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16005-B855-4E4C-8F43-442F78E4E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245225"/>
            <a:ext cx="514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559F-FC1A-4475-80FD-9775E2176F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120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F1D9A5-FF33-43AB-A2E1-1A6ECCF78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9FBA70-853B-474D-A1A1-2FB79EFC3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7F23C-5DAD-4E65-ABF6-460CDBE16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D372-5FFA-451D-AE05-BA8F1E2A03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766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C55E8-CB6F-4F97-8161-4F93E86EB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EA534-775D-4F53-8257-0BA31AB1C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3578E-5C69-4B57-AD08-7D34E9C79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CC48-1F0C-49BD-80D1-C7978D4332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8356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3EB67C-AC1F-47ED-8E62-3DD51F536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23B7D3-AA14-4A87-91AD-08C5CB255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8B5435-2EF6-449A-9F19-BFB42F6E3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E4F3-9BF6-475A-BFBB-815B4BF1DD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49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6B493-496B-4668-B8DC-253FC117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234C07-4915-4922-8C79-EA1BADF4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91151-5CD8-4387-AFD9-B8D9DF87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DC2F-021B-4CA4-AA7A-D3B7F87B0A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421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214D7D-9AFC-4B6E-B230-49DBEF9B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F992FA-70D9-4ED3-99F9-4843B2FA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A7F8E6-C712-4A48-A82E-0AF6D555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0066-2E3F-457F-B745-7839382731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663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BD1D31-AB96-42DD-B137-CA6D389AC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B0BE5-71C2-4C1F-BDAD-B370A6A99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12F4CD-9A32-4A7C-92AF-FE0C8D2FB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6C21-ABF7-4E23-8E52-5B7507C932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1122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0F37D8-55C4-4751-8C81-E318E2AA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C3A0AB-2E0C-4CC7-8BD7-C0564635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DF1E94-D8EF-4643-84DA-F8AB7AB9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17D2-7E23-40E4-A4F6-27EF10FF3F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9000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46EC71-81CD-4A06-B1B9-881D209E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FB12D4-A8BC-4C3A-B6C4-8B4DBB30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0C3BFB-9296-4FFB-81B8-8705950B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C06A-27C7-4A02-B8B1-C92E122CD8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3193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7A6D6-33BC-4F87-BFBE-AFB03CD8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1FAF5D-FC92-42F7-A7B5-465101E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17A3A5-8A22-4A3A-9260-02A4D499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F24E-A470-4A49-A87A-70D16F0C02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716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7638"/>
            <a:ext cx="2057400" cy="60182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7638"/>
            <a:ext cx="6019800" cy="60182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E72AA8-9A41-4797-87C2-2A31E6BC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C12CF-BBB9-43C0-8616-4B3FCC22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6F7A1-9BCA-4679-A592-09348543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A72B-0B30-49F4-A30B-CB7ABCD3EF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94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467BB-E10E-41C2-A67A-DAB126578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45184-84F9-4E51-9BEE-58089D75D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89610-42BA-4FBB-911A-63C24EF01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4D3F-3686-4840-98C2-A00BDA2316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44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DACD09-876E-4649-9C1D-27AA1FF2B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A83BFA-787C-4E93-988D-505781E1D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3EA83D-51D5-40B0-905B-3B650DD7B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D37F-9139-4D12-921C-37C556B326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863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23612E-3A80-4019-B8C7-7ACA432D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125E61-C98A-4E1C-B897-52A48F50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1D0D12-FDAF-4E2C-AB12-57F952C8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BC8F-EC51-41B9-B4EB-8FC25500F2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1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6332DA-65B5-47C7-ADAB-38DB5426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904970-D98C-42C6-8855-5745C330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0CC848-2C2E-4859-B8EE-AD57F84F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87B2-5AD3-45DE-A1CA-E8C231329C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905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3CECFF-3173-44B1-BCF9-8B7A8A44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A9683C-7085-4FCC-B0D7-56C6F9DC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F508BB-4071-46BC-B1AC-50EC1AE1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BDEE-356A-44C4-AE7C-4220ADA956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05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B07CA0-BFA6-4D24-8560-62383C1E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447256-C562-417C-95AD-D39089B1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245225"/>
            <a:ext cx="3529013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32A4E5-DF85-422F-AF76-79605839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D9F3-9298-4E1B-B3C5-7C95F3B768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461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313A55-7A7A-4838-9EE0-3CCBC0A4A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638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6EBBCC-1CAB-49E7-8EAA-B9CEC1DAE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4F051F-FC5F-4D9F-AEE1-D4190AEC05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E5AA7A-4CA9-4509-AD08-09DD14BA2A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2738949A-3E65-4FFC-BDA2-DC5205FC7B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DE7332CA-4338-4485-A926-78F1280707D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Line 28">
            <a:extLst>
              <a:ext uri="{FF2B5EF4-FFF2-40B4-BE49-F238E27FC236}">
                <a16:creationId xmlns:a16="http://schemas.microsoft.com/office/drawing/2014/main" id="{EE91DB19-90C2-485A-98F3-488C9AC0878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1068388"/>
            <a:ext cx="655161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Line 29">
            <a:extLst>
              <a:ext uri="{FF2B5EF4-FFF2-40B4-BE49-F238E27FC236}">
                <a16:creationId xmlns:a16="http://schemas.microsoft.com/office/drawing/2014/main" id="{41AA3C05-D703-427C-B774-B9CDA1DC846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7263" y="941388"/>
            <a:ext cx="6335712" cy="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3" name="Picture 30" descr="Logo PH Heidelberg">
            <a:extLst>
              <a:ext uri="{FF2B5EF4-FFF2-40B4-BE49-F238E27FC236}">
                <a16:creationId xmlns:a16="http://schemas.microsoft.com/office/drawing/2014/main" id="{129F81FF-3147-4CD5-B926-0ECB8CF9B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3375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EB8D15F-9B15-4107-97B2-1EEDE5AA0D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627313" y="6245225"/>
            <a:ext cx="5545137" cy="476250"/>
          </a:xfrm>
          <a:prstGeom prst="rect">
            <a:avLst/>
          </a:prstGeom>
          <a:ln/>
        </p:spPr>
        <p:txBody>
          <a:bodyPr/>
          <a:lstStyle>
            <a:lvl1pPr algn="l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  <p:sldLayoutId id="2147486227" r:id="rId7"/>
    <p:sldLayoutId id="2147486228" r:id="rId8"/>
    <p:sldLayoutId id="2147486229" r:id="rId9"/>
    <p:sldLayoutId id="2147486230" r:id="rId10"/>
    <p:sldLayoutId id="214748623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22B679-2C7E-46E3-B7CD-6C326640B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33680D-0D4A-45B3-991B-367557125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2CE88CF-C774-424A-A07D-6DE09DABE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1426921-61B9-4EF1-8A5A-1CED8CDE5A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245225"/>
            <a:ext cx="352901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1404D4A1-086B-4050-88B5-3F4FDEAA9B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3775D546-E59C-4BAF-8401-9EFA133934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FE4C9E91-6F22-4106-AB38-AB011695D23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1387475"/>
            <a:ext cx="655161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CEF96CD9-ACC2-4AC1-9D7E-E94EB8E1647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7263" y="1260475"/>
            <a:ext cx="6335712" cy="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7" name="Picture 9" descr="Logo PH Heidelberg">
            <a:extLst>
              <a:ext uri="{FF2B5EF4-FFF2-40B4-BE49-F238E27FC236}">
                <a16:creationId xmlns:a16="http://schemas.microsoft.com/office/drawing/2014/main" id="{6810A94B-C112-47DF-A526-4C973CEEFF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652463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10">
            <a:extLst>
              <a:ext uri="{FF2B5EF4-FFF2-40B4-BE49-F238E27FC236}">
                <a16:creationId xmlns:a16="http://schemas.microsoft.com/office/drawing/2014/main" id="{65059BD5-AEBA-4564-A60C-7F59BFC9598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2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33" r:id="rId7"/>
    <p:sldLayoutId id="2147486217" r:id="rId8"/>
    <p:sldLayoutId id="2147486218" r:id="rId9"/>
    <p:sldLayoutId id="2147486219" r:id="rId10"/>
    <p:sldLayoutId id="214748622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B174C6-EDB5-4E68-A0E4-8113AD396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638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202EE2B-CEB1-41BF-A42C-61FB1426C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1041D8-AD6D-4BF8-B161-8E6CD38C41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7893E5-4D7B-4FC1-B8DB-EAB868D256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901AFAE1-BB0B-4684-B0E6-052E8C2E6B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8" name="Line 27">
            <a:extLst>
              <a:ext uri="{FF2B5EF4-FFF2-40B4-BE49-F238E27FC236}">
                <a16:creationId xmlns:a16="http://schemas.microsoft.com/office/drawing/2014/main" id="{4C019028-A4CF-42E3-BCEB-0C98C355624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Line 28">
            <a:extLst>
              <a:ext uri="{FF2B5EF4-FFF2-40B4-BE49-F238E27FC236}">
                <a16:creationId xmlns:a16="http://schemas.microsoft.com/office/drawing/2014/main" id="{A3F1233E-A68A-453B-A3B5-49358C70D7E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8313" y="1068388"/>
            <a:ext cx="655161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Line 29">
            <a:extLst>
              <a:ext uri="{FF2B5EF4-FFF2-40B4-BE49-F238E27FC236}">
                <a16:creationId xmlns:a16="http://schemas.microsoft.com/office/drawing/2014/main" id="{E62CD58D-8E4A-4336-9AE8-9996591D387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7263" y="941388"/>
            <a:ext cx="6335712" cy="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1" name="Picture 30" descr="Logo PH Heidelberg">
            <a:extLst>
              <a:ext uri="{FF2B5EF4-FFF2-40B4-BE49-F238E27FC236}">
                <a16:creationId xmlns:a16="http://schemas.microsoft.com/office/drawing/2014/main" id="{F87CCEC2-395D-4E31-9004-92BC41BA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3375"/>
            <a:ext cx="195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1048ADB-613E-470F-AB4A-A413CF3D3E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627313" y="6245225"/>
            <a:ext cx="5545137" cy="476250"/>
          </a:xfrm>
          <a:prstGeom prst="rect">
            <a:avLst/>
          </a:prstGeom>
          <a:ln/>
        </p:spPr>
        <p:txBody>
          <a:bodyPr/>
          <a:lstStyle>
            <a:lvl1pPr algn="l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Stand: 02.02.2023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  <p:sldLayoutId id="2147486235" r:id="rId2"/>
    <p:sldLayoutId id="2147486236" r:id="rId3"/>
    <p:sldLayoutId id="2147486237" r:id="rId4"/>
    <p:sldLayoutId id="2147486238" r:id="rId5"/>
    <p:sldLayoutId id="2147486239" r:id="rId6"/>
    <p:sldLayoutId id="2147486240" r:id="rId7"/>
    <p:sldLayoutId id="2147486241" r:id="rId8"/>
    <p:sldLayoutId id="2147486242" r:id="rId9"/>
    <p:sldLayoutId id="2147486243" r:id="rId10"/>
    <p:sldLayoutId id="214748624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h-heidelberg.de/studium/im-studium/zentralespruefungsamt/formulare-downloads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-heidelberg.de/studium/im-studium/zentralespruefungsamt/bachelormaster" TargetMode="External"/><Relationship Id="rId2" Type="http://schemas.openxmlformats.org/officeDocument/2006/relationships/hyperlink" Target="http://www.ph-heidelberg.de/studium/im-studium/downloadcen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a_lehramtsbezug@vw.ph-heidelberg.de" TargetMode="External"/><Relationship Id="rId2" Type="http://schemas.openxmlformats.org/officeDocument/2006/relationships/hyperlink" Target="https://www.ph-heidelberg.de/studium/im-studium/ansprechpartner/student-service-cent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-heidelberg.de/studium/im-studium/zentralespruefungsamt/formulare-downloa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81CCE4A9-B5F3-4815-A8B4-8F04FC56F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Bachelor-Arbeit </a:t>
            </a:r>
            <a:b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Lehramt (PO 2015/PO 2021)</a:t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von der Themenfindung bis zur Zeugnisausgabe</a:t>
            </a:r>
          </a:p>
        </p:txBody>
      </p:sp>
      <p:sp>
        <p:nvSpPr>
          <p:cNvPr id="30723" name="Untertitel 2">
            <a:extLst>
              <a:ext uri="{FF2B5EF4-FFF2-40B4-BE49-F238E27FC236}">
                <a16:creationId xmlns:a16="http://schemas.microsoft.com/office/drawing/2014/main" id="{31B70574-407F-446A-B0C0-F08FCA85B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88" y="5301208"/>
            <a:ext cx="7654925" cy="792088"/>
          </a:xfrm>
        </p:spPr>
        <p:txBody>
          <a:bodyPr/>
          <a:lstStyle/>
          <a:p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Dipl. -</a:t>
            </a:r>
            <a:r>
              <a:rPr lang="de-DE" alt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Soz.päd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. (FH) Andrea Schneider</a:t>
            </a:r>
          </a:p>
          <a:p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Geschäftsführung Zentrales Prüfungsamt</a:t>
            </a:r>
            <a:endParaRPr lang="de-DE" altLang="de-DE" sz="1800" dirty="0">
              <a:solidFill>
                <a:srgbClr val="FFC5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7401E4B0-B5B8-4717-ACB2-BD535E56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38"/>
            <a:ext cx="6275388" cy="1143000"/>
          </a:xfrm>
        </p:spPr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Abgabe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30CEC5-092B-43D1-BC40-64137C48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47788"/>
            <a:ext cx="8229600" cy="4824412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formale Kriterien müssen eingehalten werden (maschinell geschrieben, durchgehend nummeriert, gebunden, kein PH-Logo)</a:t>
            </a:r>
          </a:p>
          <a:p>
            <a:pPr>
              <a:spcAft>
                <a:spcPts val="1000"/>
              </a:spcAft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2-fache gedruckte und gebundene Ausfertigung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(keine Spiralbindung!)</a:t>
            </a:r>
          </a:p>
          <a:p>
            <a:pPr marL="358775" indent="0">
              <a:spcAft>
                <a:spcPts val="1000"/>
              </a:spcAft>
              <a:buFontTx/>
              <a:buNone/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+ elektronische Fassung (CD oder Stick – Empfehlung: zweifache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Abgabe) – beschriftet und gut befestigt!</a:t>
            </a:r>
          </a:p>
          <a:p>
            <a:pPr>
              <a:spcAft>
                <a:spcPts val="1000"/>
              </a:spcAft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Erklärung über selbstständige Anfertigung (siehe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Antrag auf Zulassung zur Bachelor-Arbeit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 – bitte mit einbinden!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Fristgerechte Abgabe im Akademischen Prüfungsamt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7" name="Grafik 5">
            <a:extLst>
              <a:ext uri="{FF2B5EF4-FFF2-40B4-BE49-F238E27FC236}">
                <a16:creationId xmlns:a16="http://schemas.microsoft.com/office/drawing/2014/main" id="{8774FE84-5E69-46BA-A605-CC9496DF3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8" t="15453" r="20714" b="62813"/>
          <a:stretch>
            <a:fillRect/>
          </a:stretch>
        </p:blipFill>
        <p:spPr bwMode="auto">
          <a:xfrm rot="5975624">
            <a:off x="7693025" y="2500313"/>
            <a:ext cx="11303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Grafik 4">
            <a:extLst>
              <a:ext uri="{FF2B5EF4-FFF2-40B4-BE49-F238E27FC236}">
                <a16:creationId xmlns:a16="http://schemas.microsoft.com/office/drawing/2014/main" id="{707FB1D5-7DCE-4F0D-B140-5D9F4C1E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9" t="15453" r="6396" b="60426"/>
          <a:stretch>
            <a:fillRect/>
          </a:stretch>
        </p:blipFill>
        <p:spPr bwMode="auto">
          <a:xfrm rot="5991550">
            <a:off x="7585869" y="4696619"/>
            <a:ext cx="11731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nhaltsplatzhalter 4">
            <a:extLst>
              <a:ext uri="{FF2B5EF4-FFF2-40B4-BE49-F238E27FC236}">
                <a16:creationId xmlns:a16="http://schemas.microsoft.com/office/drawing/2014/main" id="{9A49DC56-AF37-4047-8C66-000B214AD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4" t="58299" r="19359" b="25064"/>
          <a:stretch>
            <a:fillRect/>
          </a:stretch>
        </p:blipFill>
        <p:spPr bwMode="auto">
          <a:xfrm rot="5589760">
            <a:off x="698500" y="5254626"/>
            <a:ext cx="1038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nhaltsplatzhalter 4">
            <a:extLst>
              <a:ext uri="{FF2B5EF4-FFF2-40B4-BE49-F238E27FC236}">
                <a16:creationId xmlns:a16="http://schemas.microsoft.com/office/drawing/2014/main" id="{ABC236DF-D476-419A-AEE4-9AC50E3DB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8" t="63774" r="31375" b="21828"/>
          <a:stretch>
            <a:fillRect/>
          </a:stretch>
        </p:blipFill>
        <p:spPr bwMode="auto">
          <a:xfrm>
            <a:off x="1704474" y="5235705"/>
            <a:ext cx="8858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Grafik 8">
            <a:extLst>
              <a:ext uri="{FF2B5EF4-FFF2-40B4-BE49-F238E27FC236}">
                <a16:creationId xmlns:a16="http://schemas.microsoft.com/office/drawing/2014/main" id="{F6CDA63A-BB43-4785-90EC-930B6FE4C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4" t="63687" r="31900" b="30528"/>
          <a:stretch>
            <a:fillRect/>
          </a:stretch>
        </p:blipFill>
        <p:spPr bwMode="auto">
          <a:xfrm rot="4347829">
            <a:off x="1477963" y="49244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0C0EDE-B833-460E-8A3A-A72AD26F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D5E03930-7D56-418A-8238-50097643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Nicht-Bestehen</a:t>
            </a:r>
          </a:p>
        </p:txBody>
      </p:sp>
      <p:sp>
        <p:nvSpPr>
          <p:cNvPr id="29699" name="Inhaltsplatzhalter 2">
            <a:extLst>
              <a:ext uri="{FF2B5EF4-FFF2-40B4-BE49-F238E27FC236}">
                <a16:creationId xmlns:a16="http://schemas.microsoft.com/office/drawing/2014/main" id="{23DDF008-D1E2-47BB-B17C-FE554D95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Nicht-Bestehen: ungenügende Bewertung, Nicht-Abgabe oder verspätete Abgabe</a:t>
            </a:r>
          </a:p>
          <a:p>
            <a:pPr>
              <a:spcAft>
                <a:spcPts val="1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Im Falle eines Nicht-Bestehens ist eine einmalige Wiederholung möglich (neues Thema!)</a:t>
            </a:r>
          </a:p>
          <a:p>
            <a:pPr>
              <a:spcAft>
                <a:spcPts val="1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Der Wiederholungsantrag muss spätestens 6 Monate nach Bestandskraft des Bescheids im Prüfungsamt ein-gereicht werden</a:t>
            </a:r>
          </a:p>
          <a:p>
            <a:pPr>
              <a:spcAft>
                <a:spcPts val="1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Zweimaliges Nicht-Bestehen oder Fristversäumnis: Endgültiges Nicht-Bestehen, Erlöschen des Prüfungs-anspruchs für den Studiengang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A18A25-D960-4D37-8145-B351A68B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7958D0B1-B531-4AAC-9844-5155D45E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Ergänzende Hinweise</a:t>
            </a:r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id="{5FA292D5-15D8-42C0-9E81-21321FD5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Bei der Bearbeitung des Themas ist zu beachten, dass ein Bildungsbezug hergestellt werden kann, wobei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der Bildungsbezug nicht direkt aus dem Thema hervorgehen muss</a:t>
            </a:r>
          </a:p>
          <a:p>
            <a:pPr>
              <a:spcAft>
                <a:spcPts val="20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Einzel-/Gruppenarbeit möglich</a:t>
            </a:r>
          </a:p>
          <a:p>
            <a:pPr>
              <a:spcAft>
                <a:spcPts val="20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Verfassen in englischer/französischer Sprache (auf Antrag möglich) – in Absprache mit den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Prüfer:innen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 diesem Fall ist zusätzlich eine zweiseitige Zusammenfassung und der Titel in deutscher Sprache erforderlich</a:t>
            </a:r>
          </a:p>
          <a:p>
            <a:pPr>
              <a:spcAft>
                <a:spcPts val="20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Bachelor-Arbeit kann als Vorstudie zur Master-Arbeit dienen</a:t>
            </a:r>
          </a:p>
          <a:p>
            <a:pPr>
              <a:spcAft>
                <a:spcPts val="2000"/>
              </a:spcAft>
            </a:pPr>
            <a:endParaRPr lang="de-DE" alt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0F8A68-AA14-48EC-821A-64BFC2A4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67287"/>
            <a:ext cx="5545137" cy="476250"/>
          </a:xfrm>
        </p:spPr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20567603-9DF9-48C3-8F3D-E2A029C7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Zeitplan für Masterstudium ab </a:t>
            </a:r>
            <a:r>
              <a:rPr lang="de-DE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endParaRPr lang="de-DE" alt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pieren 10">
            <a:extLst>
              <a:ext uri="{FF2B5EF4-FFF2-40B4-BE49-F238E27FC236}">
                <a16:creationId xmlns:a16="http://schemas.microsoft.com/office/drawing/2014/main" id="{A386DB4B-173E-49A4-8BE9-F63F68436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052736"/>
            <a:ext cx="8388350" cy="912588"/>
            <a:chOff x="467482" y="-46805"/>
            <a:chExt cx="7762117" cy="481308"/>
          </a:xfrm>
        </p:grpSpPr>
        <p:sp>
          <p:nvSpPr>
            <p:cNvPr id="12" name="Auf der gleichen Seite des Rechtecks liegende Ecken abrunden 11">
              <a:extLst>
                <a:ext uri="{FF2B5EF4-FFF2-40B4-BE49-F238E27FC236}">
                  <a16:creationId xmlns:a16="http://schemas.microsoft.com/office/drawing/2014/main" id="{EF50105F-4BF5-4973-ADAE-4494CB1832B8}"/>
                </a:ext>
              </a:extLst>
            </p:cNvPr>
            <p:cNvSpPr/>
            <p:nvPr/>
          </p:nvSpPr>
          <p:spPr>
            <a:xfrm rot="5400000">
              <a:off x="4131495" y="-3663601"/>
              <a:ext cx="434091" cy="7762117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uf der gleichen Seite des Rechtecks liegende Ecken abrunden 6">
              <a:extLst>
                <a:ext uri="{FF2B5EF4-FFF2-40B4-BE49-F238E27FC236}">
                  <a16:creationId xmlns:a16="http://schemas.microsoft.com/office/drawing/2014/main" id="{5EC5DABA-A704-45B0-BBF2-1946584CF8B6}"/>
                </a:ext>
              </a:extLst>
            </p:cNvPr>
            <p:cNvSpPr txBox="1"/>
            <p:nvPr/>
          </p:nvSpPr>
          <p:spPr>
            <a:xfrm>
              <a:off x="467482" y="-46805"/>
              <a:ext cx="7741551" cy="460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464" tIns="13970" rIns="13970" bIns="13970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30. Juni: Nachweis des Bachelor-Abschlusses bei vorzeitiger Masterzulassung</a:t>
              </a:r>
            </a:p>
          </p:txBody>
        </p:sp>
      </p:grpSp>
      <p:grpSp>
        <p:nvGrpSpPr>
          <p:cNvPr id="3" name="Gruppieren 16">
            <a:extLst>
              <a:ext uri="{FF2B5EF4-FFF2-40B4-BE49-F238E27FC236}">
                <a16:creationId xmlns:a16="http://schemas.microsoft.com/office/drawing/2014/main" id="{54107B08-E490-4A06-8E6E-9FB0B7F1D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6876" y="2105794"/>
            <a:ext cx="8364537" cy="595313"/>
            <a:chOff x="532616" y="2577"/>
            <a:chExt cx="7696983" cy="494572"/>
          </a:xfrm>
        </p:grpSpPr>
        <p:sp>
          <p:nvSpPr>
            <p:cNvPr id="18" name="Auf der gleichen Seite des Rechtecks liegende Ecken abrunden 17">
              <a:extLst>
                <a:ext uri="{FF2B5EF4-FFF2-40B4-BE49-F238E27FC236}">
                  <a16:creationId xmlns:a16="http://schemas.microsoft.com/office/drawing/2014/main" id="{B41BB0B8-2A5E-4AE7-A60C-A81F92F6A5BB}"/>
                </a:ext>
              </a:extLst>
            </p:cNvPr>
            <p:cNvSpPr/>
            <p:nvPr/>
          </p:nvSpPr>
          <p:spPr>
            <a:xfrm rot="5400000">
              <a:off x="4133822" y="-3598629"/>
              <a:ext cx="494572" cy="7696983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uf der gleichen Seite des Rechtecks liegende Ecken abrunden 6">
              <a:extLst>
                <a:ext uri="{FF2B5EF4-FFF2-40B4-BE49-F238E27FC236}">
                  <a16:creationId xmlns:a16="http://schemas.microsoft.com/office/drawing/2014/main" id="{08394229-63B7-4370-BDA3-F6029E8BC1BF}"/>
                </a:ext>
              </a:extLst>
            </p:cNvPr>
            <p:cNvSpPr txBox="1"/>
            <p:nvPr/>
          </p:nvSpPr>
          <p:spPr>
            <a:xfrm>
              <a:off x="532616" y="26316"/>
              <a:ext cx="7673610" cy="447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464" tIns="13970" rIns="13970" bIns="13970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1. April: Beginn des Master-Studiums</a:t>
              </a:r>
            </a:p>
          </p:txBody>
        </p:sp>
      </p:grpSp>
      <p:grpSp>
        <p:nvGrpSpPr>
          <p:cNvPr id="4" name="Gruppieren 22">
            <a:extLst>
              <a:ext uri="{FF2B5EF4-FFF2-40B4-BE49-F238E27FC236}">
                <a16:creationId xmlns:a16="http://schemas.microsoft.com/office/drawing/2014/main" id="{E3B5AE54-C9D2-4B15-818B-88A3366F5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830756"/>
            <a:ext cx="8364537" cy="804620"/>
            <a:chOff x="620012" y="880"/>
            <a:chExt cx="7609587" cy="575725"/>
          </a:xfrm>
        </p:grpSpPr>
        <p:sp>
          <p:nvSpPr>
            <p:cNvPr id="24" name="Auf der gleichen Seite des Rechtecks liegende Ecken abrunden 23">
              <a:extLst>
                <a:ext uri="{FF2B5EF4-FFF2-40B4-BE49-F238E27FC236}">
                  <a16:creationId xmlns:a16="http://schemas.microsoft.com/office/drawing/2014/main" id="{4E8646AC-EADA-44B2-911A-89F3B34CE1A4}"/>
                </a:ext>
              </a:extLst>
            </p:cNvPr>
            <p:cNvSpPr/>
            <p:nvPr/>
          </p:nvSpPr>
          <p:spPr>
            <a:xfrm rot="5400000">
              <a:off x="4136943" y="-3516051"/>
              <a:ext cx="575725" cy="7609587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uf der gleichen Seite des Rechtecks liegende Ecken abrunden 6">
              <a:extLst>
                <a:ext uri="{FF2B5EF4-FFF2-40B4-BE49-F238E27FC236}">
                  <a16:creationId xmlns:a16="http://schemas.microsoft.com/office/drawing/2014/main" id="{55C9B011-97E6-45BB-A996-8253E9066ACF}"/>
                </a:ext>
              </a:extLst>
            </p:cNvPr>
            <p:cNvSpPr txBox="1"/>
            <p:nvPr/>
          </p:nvSpPr>
          <p:spPr>
            <a:xfrm>
              <a:off x="620012" y="28515"/>
              <a:ext cx="7582147" cy="52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6" tIns="14605" rIns="14605" bIns="14605" spcCol="1270" anchor="ctr"/>
            <a:lstStyle/>
            <a:p>
              <a:pPr marL="0" lvl="1" defTabSz="10223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31. März: Ende des Bachelor-Studiums = alle Prüfungsleistungen erbracht </a:t>
              </a:r>
            </a:p>
          </p:txBody>
        </p:sp>
      </p:grpSp>
      <p:grpSp>
        <p:nvGrpSpPr>
          <p:cNvPr id="5" name="Gruppieren 28">
            <a:extLst>
              <a:ext uri="{FF2B5EF4-FFF2-40B4-BE49-F238E27FC236}">
                <a16:creationId xmlns:a16="http://schemas.microsoft.com/office/drawing/2014/main" id="{4502CE32-13F8-4F44-B780-BA992511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737220"/>
            <a:ext cx="8364537" cy="718894"/>
            <a:chOff x="717024" y="167"/>
            <a:chExt cx="7488388" cy="688267"/>
          </a:xfrm>
        </p:grpSpPr>
        <p:sp>
          <p:nvSpPr>
            <p:cNvPr id="30" name="Auf der gleichen Seite des Rechtecks liegende Ecken abrunden 29">
              <a:extLst>
                <a:ext uri="{FF2B5EF4-FFF2-40B4-BE49-F238E27FC236}">
                  <a16:creationId xmlns:a16="http://schemas.microsoft.com/office/drawing/2014/main" id="{4DAED743-E3FE-4D6E-A3B1-C1B94D9CB65B}"/>
                </a:ext>
              </a:extLst>
            </p:cNvPr>
            <p:cNvSpPr/>
            <p:nvPr/>
          </p:nvSpPr>
          <p:spPr>
            <a:xfrm rot="5400000">
              <a:off x="4117085" y="-3399893"/>
              <a:ext cx="688267" cy="7488388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uf der gleichen Seite des Rechtecks liegende Ecken abrunden 6">
              <a:extLst>
                <a:ext uri="{FF2B5EF4-FFF2-40B4-BE49-F238E27FC236}">
                  <a16:creationId xmlns:a16="http://schemas.microsoft.com/office/drawing/2014/main" id="{C5456F76-6A8F-43CD-8C54-151D43E55DDB}"/>
                </a:ext>
              </a:extLst>
            </p:cNvPr>
            <p:cNvSpPr txBox="1"/>
            <p:nvPr/>
          </p:nvSpPr>
          <p:spPr>
            <a:xfrm>
              <a:off x="717024" y="33204"/>
              <a:ext cx="7454279" cy="622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6" tIns="14605" rIns="14605" bIns="14605" spcCol="1270" anchor="ctr"/>
            <a:lstStyle/>
            <a:p>
              <a:pPr marL="0" lvl="1" defTabSz="10223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15. März: letzte Möglichkeit der Abgabe der Bachelor-Arbeit</a:t>
              </a:r>
            </a:p>
          </p:txBody>
        </p:sp>
      </p:grpSp>
      <p:grpSp>
        <p:nvGrpSpPr>
          <p:cNvPr id="6" name="Gruppieren 33">
            <a:extLst>
              <a:ext uri="{FF2B5EF4-FFF2-40B4-BE49-F238E27FC236}">
                <a16:creationId xmlns:a16="http://schemas.microsoft.com/office/drawing/2014/main" id="{E8EFB860-854B-448B-B3EC-34BB33B2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585764"/>
            <a:ext cx="8364537" cy="662511"/>
            <a:chOff x="920124" y="2207"/>
            <a:chExt cx="7309475" cy="854401"/>
          </a:xfrm>
        </p:grpSpPr>
        <p:sp>
          <p:nvSpPr>
            <p:cNvPr id="35" name="Auf der gleichen Seite des Rechtecks liegende Ecken abrunden 34">
              <a:extLst>
                <a:ext uri="{FF2B5EF4-FFF2-40B4-BE49-F238E27FC236}">
                  <a16:creationId xmlns:a16="http://schemas.microsoft.com/office/drawing/2014/main" id="{AB3F91DC-40C0-465D-9252-013098B085A2}"/>
                </a:ext>
              </a:extLst>
            </p:cNvPr>
            <p:cNvSpPr/>
            <p:nvPr/>
          </p:nvSpPr>
          <p:spPr>
            <a:xfrm rot="5400000">
              <a:off x="4147661" y="-3225331"/>
              <a:ext cx="854401" cy="7309475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Auf der gleichen Seite des Rechtecks liegende Ecken abrunden 4">
              <a:extLst>
                <a:ext uri="{FF2B5EF4-FFF2-40B4-BE49-F238E27FC236}">
                  <a16:creationId xmlns:a16="http://schemas.microsoft.com/office/drawing/2014/main" id="{6FDE816D-AE18-4319-8FDF-4F57613FAB5E}"/>
                </a:ext>
              </a:extLst>
            </p:cNvPr>
            <p:cNvSpPr txBox="1"/>
            <p:nvPr/>
          </p:nvSpPr>
          <p:spPr>
            <a:xfrm>
              <a:off x="920124" y="43218"/>
              <a:ext cx="7267857" cy="772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7145" rIns="17145" bIns="17145" spcCol="1270" anchor="ctr"/>
            <a:lstStyle/>
            <a:p>
              <a:pPr marL="0" lvl="1" defTabSz="12001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1. Dezember: letzte Anmeldemöglichkeit der Bachelor-Arbeit</a:t>
              </a:r>
            </a:p>
          </p:txBody>
        </p:sp>
      </p:grpSp>
      <p:grpSp>
        <p:nvGrpSpPr>
          <p:cNvPr id="7" name="Gruppieren 42">
            <a:extLst>
              <a:ext uri="{FF2B5EF4-FFF2-40B4-BE49-F238E27FC236}">
                <a16:creationId xmlns:a16="http://schemas.microsoft.com/office/drawing/2014/main" id="{DB9E1E75-4C00-4489-9A9A-B207E2B3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5445125"/>
            <a:ext cx="8364537" cy="595313"/>
            <a:chOff x="920124" y="3507743"/>
            <a:chExt cx="7309475" cy="854401"/>
          </a:xfrm>
        </p:grpSpPr>
        <p:sp>
          <p:nvSpPr>
            <p:cNvPr id="44" name="Auf der gleichen Seite des Rechtecks liegende Ecken abrunden 43">
              <a:extLst>
                <a:ext uri="{FF2B5EF4-FFF2-40B4-BE49-F238E27FC236}">
                  <a16:creationId xmlns:a16="http://schemas.microsoft.com/office/drawing/2014/main" id="{0587FCD1-B9F6-4C45-A8C9-01BF795668F9}"/>
                </a:ext>
              </a:extLst>
            </p:cNvPr>
            <p:cNvSpPr/>
            <p:nvPr/>
          </p:nvSpPr>
          <p:spPr>
            <a:xfrm rot="5400000">
              <a:off x="4147661" y="280206"/>
              <a:ext cx="854401" cy="7309475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Auf der gleichen Seite des Rechtecks liegende Ecken abrunden 4">
              <a:extLst>
                <a:ext uri="{FF2B5EF4-FFF2-40B4-BE49-F238E27FC236}">
                  <a16:creationId xmlns:a16="http://schemas.microsoft.com/office/drawing/2014/main" id="{E8DE3614-4EE4-449D-8C21-BBE15A938C2F}"/>
                </a:ext>
              </a:extLst>
            </p:cNvPr>
            <p:cNvSpPr txBox="1"/>
            <p:nvPr/>
          </p:nvSpPr>
          <p:spPr>
            <a:xfrm>
              <a:off x="920124" y="3548754"/>
              <a:ext cx="7267857" cy="77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3360" tIns="19050" rIns="19050" bIns="19050" spcCol="1270" anchor="ctr"/>
            <a:lstStyle/>
            <a:p>
              <a:pPr marL="0" lvl="1" defTabSz="13335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15. November: Bewerbungsfrist für das Master-Studium </a:t>
              </a:r>
            </a:p>
          </p:txBody>
        </p: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12C02C-F453-4F79-8F47-1816A147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5545137" cy="476250"/>
          </a:xfrm>
        </p:spPr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de-DE" dirty="0"/>
              <a:t>a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5FBBE792-7A6D-477F-96AE-1AA537E7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Zeitplan für Masterstudium ab </a:t>
            </a:r>
            <a:r>
              <a:rPr lang="de-DE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endParaRPr lang="de-DE" alt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pieren 10">
            <a:extLst>
              <a:ext uri="{FF2B5EF4-FFF2-40B4-BE49-F238E27FC236}">
                <a16:creationId xmlns:a16="http://schemas.microsoft.com/office/drawing/2014/main" id="{2E148808-BD3E-4CC5-8534-AC9FB13D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268413"/>
            <a:ext cx="8882062" cy="658812"/>
            <a:chOff x="467482" y="412"/>
            <a:chExt cx="7762117" cy="434091"/>
          </a:xfrm>
        </p:grpSpPr>
        <p:sp>
          <p:nvSpPr>
            <p:cNvPr id="12" name="Auf der gleichen Seite des Rechtecks liegende Ecken abrunden 11">
              <a:extLst>
                <a:ext uri="{FF2B5EF4-FFF2-40B4-BE49-F238E27FC236}">
                  <a16:creationId xmlns:a16="http://schemas.microsoft.com/office/drawing/2014/main" id="{233A1BD0-0C4E-4E3C-91B4-671FE2171A5F}"/>
                </a:ext>
              </a:extLst>
            </p:cNvPr>
            <p:cNvSpPr/>
            <p:nvPr/>
          </p:nvSpPr>
          <p:spPr>
            <a:xfrm rot="5400000">
              <a:off x="4131495" y="-3663601"/>
              <a:ext cx="434091" cy="7762117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uf der gleichen Seite des Rechtecks liegende Ecken abrunden 6">
              <a:extLst>
                <a:ext uri="{FF2B5EF4-FFF2-40B4-BE49-F238E27FC236}">
                  <a16:creationId xmlns:a16="http://schemas.microsoft.com/office/drawing/2014/main" id="{338F5884-70BB-4367-A41B-FB92881D5B65}"/>
                </a:ext>
              </a:extLst>
            </p:cNvPr>
            <p:cNvSpPr txBox="1"/>
            <p:nvPr/>
          </p:nvSpPr>
          <p:spPr>
            <a:xfrm>
              <a:off x="467482" y="21332"/>
              <a:ext cx="7741307" cy="392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464" tIns="13970" rIns="13970" bIns="13970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31. Januar: Nachweis des Bachelor-Abschlusses bei vorzeitiger Masterzulassung</a:t>
              </a:r>
            </a:p>
          </p:txBody>
        </p:sp>
      </p:grpSp>
      <p:grpSp>
        <p:nvGrpSpPr>
          <p:cNvPr id="3" name="Gruppieren 16">
            <a:extLst>
              <a:ext uri="{FF2B5EF4-FFF2-40B4-BE49-F238E27FC236}">
                <a16:creationId xmlns:a16="http://schemas.microsoft.com/office/drawing/2014/main" id="{CB24B598-7400-4743-B9B4-F5D87F21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0419" y="2138361"/>
            <a:ext cx="8856662" cy="595313"/>
            <a:chOff x="532616" y="2577"/>
            <a:chExt cx="7696983" cy="494572"/>
          </a:xfrm>
        </p:grpSpPr>
        <p:sp>
          <p:nvSpPr>
            <p:cNvPr id="18" name="Auf der gleichen Seite des Rechtecks liegende Ecken abrunden 17">
              <a:extLst>
                <a:ext uri="{FF2B5EF4-FFF2-40B4-BE49-F238E27FC236}">
                  <a16:creationId xmlns:a16="http://schemas.microsoft.com/office/drawing/2014/main" id="{5887E30E-CDD2-4FD2-B0BF-48D8027CF513}"/>
                </a:ext>
              </a:extLst>
            </p:cNvPr>
            <p:cNvSpPr/>
            <p:nvPr/>
          </p:nvSpPr>
          <p:spPr>
            <a:xfrm rot="5400000">
              <a:off x="4133821" y="-3598628"/>
              <a:ext cx="494572" cy="7696983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uf der gleichen Seite des Rechtecks liegende Ecken abrunden 6">
              <a:extLst>
                <a:ext uri="{FF2B5EF4-FFF2-40B4-BE49-F238E27FC236}">
                  <a16:creationId xmlns:a16="http://schemas.microsoft.com/office/drawing/2014/main" id="{961425A8-9331-4281-AD5B-98818951FE36}"/>
                </a:ext>
              </a:extLst>
            </p:cNvPr>
            <p:cNvSpPr txBox="1"/>
            <p:nvPr/>
          </p:nvSpPr>
          <p:spPr>
            <a:xfrm>
              <a:off x="532616" y="26316"/>
              <a:ext cx="7673530" cy="447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464" tIns="13970" rIns="13970" bIns="13970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1. Oktober: Beginn des Master-Studiums:  </a:t>
              </a:r>
            </a:p>
          </p:txBody>
        </p:sp>
      </p:grpSp>
      <p:grpSp>
        <p:nvGrpSpPr>
          <p:cNvPr id="4" name="Gruppieren 22">
            <a:extLst>
              <a:ext uri="{FF2B5EF4-FFF2-40B4-BE49-F238E27FC236}">
                <a16:creationId xmlns:a16="http://schemas.microsoft.com/office/drawing/2014/main" id="{8B9A59D7-155B-432E-B14D-87705A65E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871790"/>
            <a:ext cx="8856662" cy="820736"/>
            <a:chOff x="620012" y="880"/>
            <a:chExt cx="7609587" cy="575725"/>
          </a:xfrm>
        </p:grpSpPr>
        <p:sp>
          <p:nvSpPr>
            <p:cNvPr id="24" name="Auf der gleichen Seite des Rechtecks liegende Ecken abrunden 23">
              <a:extLst>
                <a:ext uri="{FF2B5EF4-FFF2-40B4-BE49-F238E27FC236}">
                  <a16:creationId xmlns:a16="http://schemas.microsoft.com/office/drawing/2014/main" id="{B856502B-D7C2-48BB-82C2-A19A9693D37B}"/>
                </a:ext>
              </a:extLst>
            </p:cNvPr>
            <p:cNvSpPr/>
            <p:nvPr/>
          </p:nvSpPr>
          <p:spPr>
            <a:xfrm rot="5400000">
              <a:off x="4136943" y="-3516051"/>
              <a:ext cx="575725" cy="7609587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uf der gleichen Seite des Rechtecks liegende Ecken abrunden 6">
              <a:extLst>
                <a:ext uri="{FF2B5EF4-FFF2-40B4-BE49-F238E27FC236}">
                  <a16:creationId xmlns:a16="http://schemas.microsoft.com/office/drawing/2014/main" id="{C738511C-0D41-4DAA-9A6C-55A1660C8FD4}"/>
                </a:ext>
              </a:extLst>
            </p:cNvPr>
            <p:cNvSpPr txBox="1"/>
            <p:nvPr/>
          </p:nvSpPr>
          <p:spPr>
            <a:xfrm>
              <a:off x="620012" y="28515"/>
              <a:ext cx="7582308" cy="52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6" tIns="14605" rIns="14605" bIns="14605" spcCol="1270" anchor="ctr"/>
            <a:lstStyle/>
            <a:p>
              <a:pPr marL="0" lvl="1" defTabSz="10223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30. September: Ende des Bachelor-Studiums = alle Prüfungs-leistungen erbracht  </a:t>
              </a:r>
            </a:p>
          </p:txBody>
        </p:sp>
      </p:grpSp>
      <p:grpSp>
        <p:nvGrpSpPr>
          <p:cNvPr id="5" name="Gruppieren 28">
            <a:extLst>
              <a:ext uri="{FF2B5EF4-FFF2-40B4-BE49-F238E27FC236}">
                <a16:creationId xmlns:a16="http://schemas.microsoft.com/office/drawing/2014/main" id="{0AF2DCC9-07DC-4D0C-A4BC-DC634846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860800"/>
            <a:ext cx="8856662" cy="595313"/>
            <a:chOff x="717024" y="167"/>
            <a:chExt cx="7488388" cy="688267"/>
          </a:xfrm>
        </p:grpSpPr>
        <p:sp>
          <p:nvSpPr>
            <p:cNvPr id="30" name="Auf der gleichen Seite des Rechtecks liegende Ecken abrunden 29">
              <a:extLst>
                <a:ext uri="{FF2B5EF4-FFF2-40B4-BE49-F238E27FC236}">
                  <a16:creationId xmlns:a16="http://schemas.microsoft.com/office/drawing/2014/main" id="{A9A6033C-9DE9-4748-AD59-C7EA22FECB92}"/>
                </a:ext>
              </a:extLst>
            </p:cNvPr>
            <p:cNvSpPr/>
            <p:nvPr/>
          </p:nvSpPr>
          <p:spPr>
            <a:xfrm rot="5400000">
              <a:off x="4117084" y="-3399893"/>
              <a:ext cx="688267" cy="7488388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uf der gleichen Seite des Rechtecks liegende Ecken abrunden 6">
              <a:extLst>
                <a:ext uri="{FF2B5EF4-FFF2-40B4-BE49-F238E27FC236}">
                  <a16:creationId xmlns:a16="http://schemas.microsoft.com/office/drawing/2014/main" id="{3B84496F-852D-48D6-B296-1E80E5CF5536}"/>
                </a:ext>
              </a:extLst>
            </p:cNvPr>
            <p:cNvSpPr txBox="1"/>
            <p:nvPr/>
          </p:nvSpPr>
          <p:spPr>
            <a:xfrm>
              <a:off x="717024" y="33204"/>
              <a:ext cx="7454832" cy="622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3576" tIns="14605" rIns="14605" bIns="14605" spcCol="1270" anchor="ctr"/>
            <a:lstStyle/>
            <a:p>
              <a:pPr marL="0" lvl="1" defTabSz="10223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15. September: letzte Möglichkeit der Abgabe der Bachelor-Arbeit</a:t>
              </a:r>
            </a:p>
          </p:txBody>
        </p:sp>
      </p:grpSp>
      <p:grpSp>
        <p:nvGrpSpPr>
          <p:cNvPr id="6" name="Gruppieren 33">
            <a:extLst>
              <a:ext uri="{FF2B5EF4-FFF2-40B4-BE49-F238E27FC236}">
                <a16:creationId xmlns:a16="http://schemas.microsoft.com/office/drawing/2014/main" id="{146F4554-8BC3-4C22-8B32-E76B29670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652963"/>
            <a:ext cx="8856662" cy="595312"/>
            <a:chOff x="920124" y="2207"/>
            <a:chExt cx="7309475" cy="854401"/>
          </a:xfrm>
        </p:grpSpPr>
        <p:sp>
          <p:nvSpPr>
            <p:cNvPr id="35" name="Auf der gleichen Seite des Rechtecks liegende Ecken abrunden 34">
              <a:extLst>
                <a:ext uri="{FF2B5EF4-FFF2-40B4-BE49-F238E27FC236}">
                  <a16:creationId xmlns:a16="http://schemas.microsoft.com/office/drawing/2014/main" id="{CAD0F0DA-3BCE-43E3-BEF6-CB697C722C66}"/>
                </a:ext>
              </a:extLst>
            </p:cNvPr>
            <p:cNvSpPr/>
            <p:nvPr/>
          </p:nvSpPr>
          <p:spPr>
            <a:xfrm rot="5400000">
              <a:off x="4147661" y="-3225330"/>
              <a:ext cx="854401" cy="7309475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Auf der gleichen Seite des Rechtecks liegende Ecken abrunden 4">
              <a:extLst>
                <a:ext uri="{FF2B5EF4-FFF2-40B4-BE49-F238E27FC236}">
                  <a16:creationId xmlns:a16="http://schemas.microsoft.com/office/drawing/2014/main" id="{875BE4A7-1DBA-4045-A018-FFFE7DCE2F67}"/>
                </a:ext>
              </a:extLst>
            </p:cNvPr>
            <p:cNvSpPr txBox="1"/>
            <p:nvPr/>
          </p:nvSpPr>
          <p:spPr>
            <a:xfrm>
              <a:off x="920124" y="43218"/>
              <a:ext cx="7267549" cy="772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7145" rIns="17145" bIns="17145" spcCol="1270" anchor="ctr"/>
            <a:lstStyle/>
            <a:p>
              <a:pPr marL="0" lvl="1" defTabSz="12001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1. Juni: letzte Anmeldemöglichkeit der Bachelor-Arbeit</a:t>
              </a:r>
            </a:p>
          </p:txBody>
        </p:sp>
      </p:grpSp>
      <p:grpSp>
        <p:nvGrpSpPr>
          <p:cNvPr id="7" name="Gruppieren 42">
            <a:extLst>
              <a:ext uri="{FF2B5EF4-FFF2-40B4-BE49-F238E27FC236}">
                <a16:creationId xmlns:a16="http://schemas.microsoft.com/office/drawing/2014/main" id="{43C97451-FBD6-4D49-A71A-033BDF03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445125"/>
            <a:ext cx="8856662" cy="595313"/>
            <a:chOff x="920124" y="3507742"/>
            <a:chExt cx="7309475" cy="854401"/>
          </a:xfrm>
        </p:grpSpPr>
        <p:sp>
          <p:nvSpPr>
            <p:cNvPr id="44" name="Auf der gleichen Seite des Rechtecks liegende Ecken abrunden 43">
              <a:extLst>
                <a:ext uri="{FF2B5EF4-FFF2-40B4-BE49-F238E27FC236}">
                  <a16:creationId xmlns:a16="http://schemas.microsoft.com/office/drawing/2014/main" id="{F33FDE15-BBA9-4517-8DDC-342B404A9CF1}"/>
                </a:ext>
              </a:extLst>
            </p:cNvPr>
            <p:cNvSpPr/>
            <p:nvPr/>
          </p:nvSpPr>
          <p:spPr>
            <a:xfrm rot="5400000">
              <a:off x="4147661" y="280206"/>
              <a:ext cx="854401" cy="7309475"/>
            </a:xfrm>
            <a:prstGeom prst="round2Same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Auf der gleichen Seite des Rechtecks liegende Ecken abrunden 4">
              <a:extLst>
                <a:ext uri="{FF2B5EF4-FFF2-40B4-BE49-F238E27FC236}">
                  <a16:creationId xmlns:a16="http://schemas.microsoft.com/office/drawing/2014/main" id="{D85895C0-91F7-40C1-9DA8-048FCDE6C3DA}"/>
                </a:ext>
              </a:extLst>
            </p:cNvPr>
            <p:cNvSpPr txBox="1"/>
            <p:nvPr/>
          </p:nvSpPr>
          <p:spPr>
            <a:xfrm>
              <a:off x="920124" y="3548753"/>
              <a:ext cx="7267549" cy="77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3360" tIns="19050" rIns="19050" bIns="19050" spcCol="1270" anchor="ctr"/>
            <a:lstStyle/>
            <a:p>
              <a:pPr marL="0" lvl="1" defTabSz="13335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15. Mai Bewerbungsfrist für das Masterstudium</a:t>
              </a:r>
            </a:p>
          </p:txBody>
        </p: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6266D4-FD47-4619-B371-3A2CDBB0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el 1">
            <a:extLst>
              <a:ext uri="{FF2B5EF4-FFF2-40B4-BE49-F238E27FC236}">
                <a16:creationId xmlns:a16="http://schemas.microsoft.com/office/drawing/2014/main" id="{111EF3CD-95F1-4E3E-9DC0-4A952242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Wie komme ich an mein Zeugnis?</a:t>
            </a:r>
          </a:p>
        </p:txBody>
      </p:sp>
      <p:sp>
        <p:nvSpPr>
          <p:cNvPr id="41987" name="Inhaltsplatzhalter 2">
            <a:extLst>
              <a:ext uri="{FF2B5EF4-FFF2-40B4-BE49-F238E27FC236}">
                <a16:creationId xmlns:a16="http://schemas.microsoft.com/office/drawing/2014/main" id="{8DC09C7D-F5BB-481B-BCC9-2396A56E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147050" cy="47529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Bitte füllen Sie den Antrag auf Ausstellung des Zeugnisses (nach Bestehen der letzten Prüfungsleistung) aus. Die Vorlage finden Sie auf unserer Webseite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https://www.ph-heidelberg.de/studium/im-studium/zentralespruefungsamt/formulare-downloads/</a:t>
            </a: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Falls im DS ein Hinweis auf zusätzliche Aktivitäten im Kontext des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Studiums gewünscht ist, dann fügen Sie bitte Belege bei (Kopien).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Den Antrag können Sie im SSC abgeben, in den Briefkasten des Prüfungsamts im Eingangsbereich der PH werfen oder per Post schicken.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Bitte kalkulieren Sie ca. 4 Wochen Bearbeitungszeit ein.</a:t>
            </a:r>
          </a:p>
          <a:p>
            <a:pPr>
              <a:spcBef>
                <a:spcPts val="0"/>
              </a:spcBef>
              <a:defRPr/>
            </a:pP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Die Abschlussdokumente (Zeugnis, </a:t>
            </a:r>
            <a:r>
              <a:rPr lang="de-DE" alt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DS und 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Urkunde werden Ihnen zugesandt.</a:t>
            </a:r>
          </a:p>
          <a:p>
            <a:pPr>
              <a:spcBef>
                <a:spcPts val="0"/>
              </a:spcBef>
              <a:defRPr/>
            </a:pP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Sie können Sie auf Wunsch auch im SSC</a:t>
            </a:r>
            <a:b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abholen.</a:t>
            </a:r>
          </a:p>
          <a:p>
            <a:pPr>
              <a:spcBef>
                <a:spcPts val="0"/>
              </a:spcBef>
              <a:defRPr/>
            </a:pPr>
            <a:endParaRPr lang="de-DE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Überzählige, nicht beschriebene Druck-Ausgaben sowie elektronische Medien können ggf. zurückerstattet werden – Sie erhalten in diesem Fall eine Info-Mail über das SSC</a:t>
            </a:r>
          </a:p>
          <a:p>
            <a:pPr>
              <a:defRPr/>
            </a:pPr>
            <a:endParaRPr lang="de-DE" altLang="de-DE" sz="2800" dirty="0"/>
          </a:p>
        </p:txBody>
      </p:sp>
      <p:pic>
        <p:nvPicPr>
          <p:cNvPr id="49154" name="Grafik 4">
            <a:extLst>
              <a:ext uri="{FF2B5EF4-FFF2-40B4-BE49-F238E27FC236}">
                <a16:creationId xmlns:a16="http://schemas.microsoft.com/office/drawing/2014/main" id="{108BB3EB-A7A9-4F2D-AE3C-FF3A6D35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27533" r="41708" b="58417"/>
          <a:stretch>
            <a:fillRect/>
          </a:stretch>
        </p:blipFill>
        <p:spPr bwMode="auto">
          <a:xfrm>
            <a:off x="7053263" y="2219325"/>
            <a:ext cx="20447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Grafik 5">
            <a:extLst>
              <a:ext uri="{FF2B5EF4-FFF2-40B4-BE49-F238E27FC236}">
                <a16:creationId xmlns:a16="http://schemas.microsoft.com/office/drawing/2014/main" id="{EBC9D43B-3E07-4D7F-8417-1D4F5C119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2235" r="60461" b="60426"/>
          <a:stretch>
            <a:fillRect/>
          </a:stretch>
        </p:blipFill>
        <p:spPr bwMode="auto">
          <a:xfrm rot="5796796">
            <a:off x="7495382" y="3266281"/>
            <a:ext cx="13541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Inhaltsplatzhalter 3">
            <a:extLst>
              <a:ext uri="{FF2B5EF4-FFF2-40B4-BE49-F238E27FC236}">
                <a16:creationId xmlns:a16="http://schemas.microsoft.com/office/drawing/2014/main" id="{48179A11-1FBB-4EF9-914F-C4236C23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51515" r="76442" b="39859"/>
          <a:stretch>
            <a:fillRect/>
          </a:stretch>
        </p:blipFill>
        <p:spPr bwMode="auto">
          <a:xfrm rot="5242700">
            <a:off x="6271629" y="4318281"/>
            <a:ext cx="11239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Grafik 7">
            <a:extLst>
              <a:ext uri="{FF2B5EF4-FFF2-40B4-BE49-F238E27FC236}">
                <a16:creationId xmlns:a16="http://schemas.microsoft.com/office/drawing/2014/main" id="{75D71221-9378-4936-9EF2-9B96E6E2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7" t="42715" r="40543" b="45599"/>
          <a:stretch>
            <a:fillRect/>
          </a:stretch>
        </p:blipFill>
        <p:spPr bwMode="auto">
          <a:xfrm rot="5943455">
            <a:off x="6249263" y="4161770"/>
            <a:ext cx="6492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BB82D0-3A41-44A2-A181-9755DC0A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580EFED9-DD09-4AD2-80BD-3857DCC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Wo kann ich das nachlesen?</a:t>
            </a:r>
          </a:p>
        </p:txBody>
      </p:sp>
      <p:sp>
        <p:nvSpPr>
          <p:cNvPr id="32771" name="Inhaltsplatzhalter 2">
            <a:extLst>
              <a:ext uri="{FF2B5EF4-FFF2-40B4-BE49-F238E27FC236}">
                <a16:creationId xmlns:a16="http://schemas.microsoft.com/office/drawing/2014/main" id="{66E7928B-2C5B-4E52-B03F-DE68F189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 der jeweiligen Prüfungsordnung </a:t>
            </a:r>
            <a:br>
              <a:rPr lang="de-DE" altLang="de-DE" sz="2400" dirty="0"/>
            </a:b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www.ph-heidelberg.de/studium/im-studium/downloadcenter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de-DE" altLang="de-DE" sz="2400" dirty="0"/>
          </a:p>
          <a:p>
            <a:pPr marL="0" indent="0">
              <a:buFontTx/>
              <a:buNone/>
              <a:defRPr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Ansonsten finden Sie Informationen zu Anmeldung/</a:t>
            </a:r>
          </a:p>
          <a:p>
            <a:pPr marL="0" indent="0">
              <a:buFontTx/>
              <a:buNone/>
              <a:defRPr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Anfertigung/Abgabe/Bewertung von Bachelor-Arbeiten in den lehramtsbezogenen Bachelor-Studiengängen über die folgende Seite:</a:t>
            </a:r>
            <a:b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altLang="de-DE" sz="2400" dirty="0"/>
            </a:b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www.ph-heidelberg.de/studium/im-studium/zentralespruefungsamt/bachelormaster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38A109-CB47-44FC-A4DC-972016E5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222CEC93-07A3-4A73-B41E-73AB73F2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/>
              <a:t>Fragen?</a:t>
            </a:r>
          </a:p>
        </p:txBody>
      </p:sp>
      <p:sp>
        <p:nvSpPr>
          <p:cNvPr id="52227" name="Inhaltsplatzhalter 2">
            <a:extLst>
              <a:ext uri="{FF2B5EF4-FFF2-40B4-BE49-F238E27FC236}">
                <a16:creationId xmlns:a16="http://schemas.microsoft.com/office/drawing/2014/main" id="{4369344F-F314-488A-ACA7-FDBCD672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424863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Auskünfte erhalten Sie über die auf der Homepage aufgeführten Stellen:</a:t>
            </a:r>
          </a:p>
          <a:p>
            <a:pPr marL="0" indent="0">
              <a:buFontTx/>
              <a:buNone/>
            </a:pP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Student Service Center (SSC)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Raum 012a, Altbau/Erdgeschoss (Keplerstraße 87)</a:t>
            </a:r>
          </a:p>
          <a:p>
            <a:pPr marL="0" indent="0">
              <a:buFontTx/>
              <a:buNone/>
            </a:pP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https://www.ph-heidelberg.de/studium/im-studium/ansprechpartner/student-service-center.html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Bitte beachten Sie die geänderten Öffnungszeiten in der vorlesungsfreien Zeit!!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Hotline: </a:t>
            </a:r>
            <a: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06221 477-555</a:t>
            </a:r>
            <a:b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Oder per Mail: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ba_lehramtsbezug@vw.ph-heidelberg.de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de-DE" altLang="de-DE" sz="1800" dirty="0"/>
          </a:p>
          <a:p>
            <a:pPr marL="0" indent="0">
              <a:buFontTx/>
              <a:buNone/>
            </a:pPr>
            <a:endParaRPr lang="de-DE" altLang="de-DE" sz="2400" dirty="0"/>
          </a:p>
          <a:p>
            <a:pPr marL="0" indent="0">
              <a:buFontTx/>
              <a:buNone/>
            </a:pPr>
            <a:endParaRPr lang="de-DE" altLang="de-DE" sz="2400" dirty="0"/>
          </a:p>
          <a:p>
            <a:pPr marL="0" indent="0">
              <a:buFontTx/>
              <a:buNone/>
            </a:pPr>
            <a:endParaRPr lang="de-DE" altLang="de-DE" sz="1800" dirty="0"/>
          </a:p>
        </p:txBody>
      </p:sp>
      <p:pic>
        <p:nvPicPr>
          <p:cNvPr id="5" name="Bild 1" descr="neueSignatur">
            <a:extLst>
              <a:ext uri="{FF2B5EF4-FFF2-40B4-BE49-F238E27FC236}">
                <a16:creationId xmlns:a16="http://schemas.microsoft.com/office/drawing/2014/main" id="{5B8557BD-A2CD-48F8-9856-0BE415B01E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5" y="4398952"/>
            <a:ext cx="5256584" cy="1846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DBA9F6B-6DD5-4512-A697-1FD58E3D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1CE50B39-EACF-43AA-B645-6FAE80C9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24400"/>
            <a:ext cx="3527425" cy="649288"/>
          </a:xfrm>
        </p:spPr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Haben Sie noch Fragen?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68B099E4-EE31-4712-8F75-6BA33D7AB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2713"/>
          <a:stretch>
            <a:fillRect/>
          </a:stretch>
        </p:blipFill>
        <p:spPr>
          <a:xfrm>
            <a:off x="6178550" y="1198563"/>
            <a:ext cx="1150938" cy="996950"/>
          </a:xfrm>
          <a:noFill/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E265C67-30EA-46D0-879D-D63B66C4310D}"/>
              </a:ext>
            </a:extLst>
          </p:cNvPr>
          <p:cNvSpPr txBox="1">
            <a:spLocks/>
          </p:cNvSpPr>
          <p:nvPr/>
        </p:nvSpPr>
        <p:spPr bwMode="auto">
          <a:xfrm>
            <a:off x="395288" y="1620838"/>
            <a:ext cx="352901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Vielen Dank!</a:t>
            </a:r>
          </a:p>
        </p:txBody>
      </p:sp>
      <p:pic>
        <p:nvPicPr>
          <p:cNvPr id="53253" name="Inhaltsplatzhalter 3">
            <a:extLst>
              <a:ext uri="{FF2B5EF4-FFF2-40B4-BE49-F238E27FC236}">
                <a16:creationId xmlns:a16="http://schemas.microsoft.com/office/drawing/2014/main" id="{FD5EB0D4-F3F8-4B0C-91B4-641EFC845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16380" r="40733" b="54251"/>
          <a:stretch>
            <a:fillRect/>
          </a:stretch>
        </p:blipFill>
        <p:spPr bwMode="auto">
          <a:xfrm>
            <a:off x="4535488" y="2111375"/>
            <a:ext cx="2182812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251AEE-F4D8-4EAA-92EC-4217D9A0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7493" y="6237312"/>
            <a:ext cx="3529013" cy="476250"/>
          </a:xfrm>
        </p:spPr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</a:t>
            </a:r>
            <a:r>
              <a:rPr lang="de-DE" dirty="0"/>
              <a:t>23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6FBFD6EB-5529-40A1-8B87-40B1D8BA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id="{4751BFB3-F219-4063-8EB5-BAE3C14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4413"/>
          </a:xfrm>
        </p:spPr>
        <p:txBody>
          <a:bodyPr/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/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Thema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Anmeldung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Genehmigung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Umfang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Unterbrechung/Verlängerung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Abgabe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Nicht-Bestehen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ergänzende Hinweise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beispielhafter Zeitplan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weitere Informationen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152FD7-1444-4BCC-B3B7-257ACB77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234112"/>
            <a:ext cx="5545137" cy="476250"/>
          </a:xfrm>
        </p:spPr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D4D1F459-63AA-4E68-8B00-8351E5DC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Thema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(Themenbereiche abhängig vom Studiengang)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AA1A1E5C-F941-4147-9337-332B1A7E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Bildungswissenschaften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gewählte Fächer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gewählte Grundbildung (Primar/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Sopäd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gewählte 1. oder 2. Fachrichtung (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Sopäd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Sonderpädagogische Grundlagen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Sonderpädagogische Handlungsfelder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Übergreifender Studienbereich </a:t>
            </a:r>
          </a:p>
          <a:p>
            <a:endParaRPr lang="de-DE" alt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6CA2FC0-1089-4974-A2F9-8791EE19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nhaltsplatzhalter 2">
            <a:extLst>
              <a:ext uri="{FF2B5EF4-FFF2-40B4-BE49-F238E27FC236}">
                <a16:creationId xmlns:a16="http://schemas.microsoft.com/office/drawing/2014/main" id="{1D2AA15B-3D0B-4607-9BB1-E417D17D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Bildungswissenschaftlicher, fachwissenschaftlicher oder fachdidaktischer Schwerpunkt oder Verschränkung der Gebiete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Erst- und ggf.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Zweitprüfer:innen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müssen selbst gesucht werden, </a:t>
            </a:r>
          </a:p>
          <a:p>
            <a:pPr>
              <a:spcAft>
                <a:spcPts val="600"/>
              </a:spcAft>
            </a:pP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Der:die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Erstprüfer:in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muss aus dem Fach kommen, in dem die Arbeit geschrieben wird</a:t>
            </a:r>
          </a:p>
          <a:p>
            <a:pPr>
              <a:spcAft>
                <a:spcPts val="6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Das gewählte Fach ist durch die Zuordnung der Erstprüferin oder des Erstprüfers festgelegt; bei Bachelorarbeiten im Übergreifenden Studienbereich sind die Arbeiten dem Übergreifenden Studien-bereich zugeordnet</a:t>
            </a:r>
          </a:p>
          <a:p>
            <a:pPr>
              <a:spcAft>
                <a:spcPts val="600"/>
              </a:spcAft>
            </a:pP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Prüfer:innen</a:t>
            </a:r>
            <a:r>
              <a:rPr lang="de-DE" altLang="de-D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müssen keine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Professor:innen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sein</a:t>
            </a:r>
          </a:p>
        </p:txBody>
      </p:sp>
      <p:sp>
        <p:nvSpPr>
          <p:cNvPr id="33795" name="Titel 1">
            <a:extLst>
              <a:ext uri="{FF2B5EF4-FFF2-40B4-BE49-F238E27FC236}">
                <a16:creationId xmlns:a16="http://schemas.microsoft.com/office/drawing/2014/main" id="{F639F84F-1A4B-429D-B89A-3186760B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>
                <a:latin typeface="Calibri" panose="020F0502020204030204" pitchFamily="34" charset="0"/>
                <a:cs typeface="Calibri" panose="020F0502020204030204" pitchFamily="34" charset="0"/>
              </a:rPr>
              <a:t>Thema </a:t>
            </a:r>
            <a:endParaRPr lang="de-DE" altLang="de-DE" sz="18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35B6A03-8FDD-40CB-B29E-35DD8A57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110F4C24-39AC-4429-BF33-C97B7CAF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Anmeldung</a:t>
            </a:r>
          </a:p>
        </p:txBody>
      </p:sp>
      <p:sp>
        <p:nvSpPr>
          <p:cNvPr id="22531" name="Inhaltsplatzhalter 2">
            <a:extLst>
              <a:ext uri="{FF2B5EF4-FFF2-40B4-BE49-F238E27FC236}">
                <a16:creationId xmlns:a16="http://schemas.microsoft.com/office/drawing/2014/main" id="{B0779FF4-D8A8-491D-830E-5980C6B3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Voraussetzung für Anmeldung:</a:t>
            </a:r>
          </a:p>
          <a:p>
            <a:pPr lvl="1"/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Primar-/Sekundarbereich mind. 120 ECTS</a:t>
            </a:r>
          </a:p>
          <a:p>
            <a:pPr lvl="1"/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Sonderpädagogik mind. 118 ECTS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bitte ECTS regelmäßig in LSF kontrollieren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Anmeldung monatlich</a:t>
            </a:r>
          </a:p>
          <a:p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Zulassung 12x/Jahr</a:t>
            </a:r>
          </a:p>
          <a:p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Abgabe 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Antrag auf Zulassung zur Bachelor-Arbeit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im Akademischen Prüfungsamt </a:t>
            </a:r>
          </a:p>
          <a:p>
            <a:endParaRPr lang="de-DE" alt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9E39FA-DFD6-47F1-9BDE-59C17FB2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62FB09F7-B8F4-49BF-B221-2CF5A644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Zulassung</a:t>
            </a:r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7957F146-166C-4DBC-B9F4-467FECD9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Zulassung erfolgt durch schriftliche Bestätigung (Bescheid) des Prüfungsamts über Ausgabe des Themas ca. Mitte des Monats mit Abgabefrist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Abgabe </a:t>
            </a:r>
            <a:r>
              <a:rPr lang="de-DE" alt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Antrag auf Zulassung zur Bachelor-Arbeit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bis einschließlich 1. Werktag im Monat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Abgabetermin der Bachelor-Arbeit am 15. des dritten Folgemonats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Die genauen aktuellen Termine finden Sie auf der Webseite </a:t>
            </a:r>
            <a:b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unter „Aktuelles und Termine“.</a:t>
            </a:r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C1AB8E-7BF5-463A-9BFB-6845011C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247349"/>
            <a:ext cx="5545137" cy="476250"/>
          </a:xfrm>
        </p:spPr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CC75F3FB-DE6B-41B7-AD63-8031F5E5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Genehmigung</a:t>
            </a:r>
          </a:p>
        </p:txBody>
      </p:sp>
      <p:sp>
        <p:nvSpPr>
          <p:cNvPr id="39939" name="Inhaltsplatzhalter 2">
            <a:extLst>
              <a:ext uri="{FF2B5EF4-FFF2-40B4-BE49-F238E27FC236}">
                <a16:creationId xmlns:a16="http://schemas.microsoft.com/office/drawing/2014/main" id="{0922029A-7937-41BF-AEAB-9F92343B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8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Nach Genehmigung des Themas darf es einmalig binnen zwei Wochen auf Antrag zurückgegeben werden</a:t>
            </a:r>
          </a:p>
          <a:p>
            <a:pPr>
              <a:spcAft>
                <a:spcPts val="28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Nach Rückgabe: Neuer Antrag mit neuem Thema</a:t>
            </a:r>
          </a:p>
          <a:p>
            <a:pPr>
              <a:spcAft>
                <a:spcPts val="2800"/>
              </a:spcAft>
            </a:pPr>
            <a:endParaRPr lang="de-DE" alt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C8EFEBF-2E88-4C71-B82B-0543043A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DB8807DA-2F09-4B3B-8DFF-D85756A3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Umfang</a:t>
            </a:r>
          </a:p>
        </p:txBody>
      </p:sp>
      <p:sp>
        <p:nvSpPr>
          <p:cNvPr id="40963" name="Inhaltsplatzhalter 2">
            <a:extLst>
              <a:ext uri="{FF2B5EF4-FFF2-40B4-BE49-F238E27FC236}">
                <a16:creationId xmlns:a16="http://schemas.microsoft.com/office/drawing/2014/main" id="{809A655C-1ACB-4CD3-8209-9515EB46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8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Bachelor-Arbeit umfasst 6 LP = ca. 180 Stunden Arbeitsaufwand</a:t>
            </a:r>
          </a:p>
          <a:p>
            <a:pPr>
              <a:spcAft>
                <a:spcPts val="28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Bearbeitungszeit: 12 Wochen</a:t>
            </a:r>
          </a:p>
          <a:p>
            <a:pPr>
              <a:spcAft>
                <a:spcPts val="2800"/>
              </a:spcAft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Anhaltswert: ca. 40 Seiten (ohne Anhang) – bitte Absprache mit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der:dem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Gutachter:in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(PO 2021) bzw. den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Gutachter:innen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(PO 2015); diese Seitenzahl sollte nicht deutlich über- oder unterschritten werden</a:t>
            </a:r>
          </a:p>
          <a:p>
            <a:pPr>
              <a:spcAft>
                <a:spcPts val="2800"/>
              </a:spcAft>
            </a:pPr>
            <a:endParaRPr lang="de-DE" alt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978368D-1BD6-4D1B-8399-273A6181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1502CAA1-35F5-4E5E-9904-19A41523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Unterbrechung/Verlängerung</a:t>
            </a:r>
          </a:p>
        </p:txBody>
      </p:sp>
      <p:sp>
        <p:nvSpPr>
          <p:cNvPr id="27651" name="Inhaltsplatzhalter 2">
            <a:extLst>
              <a:ext uri="{FF2B5EF4-FFF2-40B4-BE49-F238E27FC236}">
                <a16:creationId xmlns:a16="http://schemas.microsoft.com/office/drawing/2014/main" id="{DE1BE9BD-D210-4D7C-833E-1B14D1C6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auf Antrag (Formular auf Homepage) möglich</a:t>
            </a:r>
          </a:p>
          <a:p>
            <a:pPr lvl="1">
              <a:spcAft>
                <a:spcPts val="600"/>
              </a:spcAf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Eine Verlängerung um max. zwei Wochen in begründeten Einzelfällen; sie muss spätestens drei Wochen vor Ablauf der Bearbeitungszeit beantragt werden</a:t>
            </a:r>
          </a:p>
          <a:p>
            <a:pPr lvl="1">
              <a:spcAft>
                <a:spcPts val="600"/>
              </a:spcAf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Bei Erkrankung wird die Bearbeitungszeit für die Dauer der Erkrankung unterbrochen (Nachweis durch ärztliches Attest mit Angabe der Beeinträchtigung beim Erbringen der Prüfungsleistungen – Vorlage auf Homepage)</a:t>
            </a:r>
            <a:b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www.ph-heidelberg.de/studium/im-studium/zentralespruefungsamt/formulare-downloads/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de-DE" altLang="de-DE" sz="1400" dirty="0"/>
          </a:p>
          <a:p>
            <a:pPr marL="457200" lvl="1" indent="0">
              <a:spcAft>
                <a:spcPts val="600"/>
              </a:spcAft>
              <a:buFontTx/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Konsequenz: Abgabetermine verschieben sich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0E7BD4D-0160-44CB-BAA5-16E92B97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Stand: 02.02.2023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</Words>
  <Application>Microsoft Office PowerPoint</Application>
  <PresentationFormat>Bildschirmpräsentation (4:3)</PresentationFormat>
  <Paragraphs>130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Standarddesign</vt:lpstr>
      <vt:lpstr>1_Standarddesign</vt:lpstr>
      <vt:lpstr>2_Standarddesign</vt:lpstr>
      <vt:lpstr>Bachelor-Arbeit  Lehramt (PO 2015/PO 2021) von der Themenfindung bis zur Zeugnisausgabe</vt:lpstr>
      <vt:lpstr>Agenda</vt:lpstr>
      <vt:lpstr>Thema (Themenbereiche abhängig vom Studiengang)</vt:lpstr>
      <vt:lpstr>Thema </vt:lpstr>
      <vt:lpstr>Anmeldung</vt:lpstr>
      <vt:lpstr>Zulassung</vt:lpstr>
      <vt:lpstr>Genehmigung</vt:lpstr>
      <vt:lpstr>Umfang</vt:lpstr>
      <vt:lpstr>Unterbrechung/Verlängerung</vt:lpstr>
      <vt:lpstr>Abgabe</vt:lpstr>
      <vt:lpstr>Nicht-Bestehen</vt:lpstr>
      <vt:lpstr>Ergänzende Hinweise</vt:lpstr>
      <vt:lpstr>Zeitplan für Masterstudium ab SoSe</vt:lpstr>
      <vt:lpstr>Zeitplan für Masterstudium ab WiSe</vt:lpstr>
      <vt:lpstr>Wie komme ich an mein Zeugnis?</vt:lpstr>
      <vt:lpstr>Wo kann ich das nachlesen?</vt:lpstr>
      <vt:lpstr>Fragen?</vt:lpstr>
      <vt:lpstr>Haben Sie noch Fragen?</vt:lpstr>
    </vt:vector>
  </TitlesOfParts>
  <Company>PHHD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muster</dc:creator>
  <cp:lastModifiedBy>Appelhans Christina</cp:lastModifiedBy>
  <cp:revision>237</cp:revision>
  <cp:lastPrinted>2019-03-21T09:15:00Z</cp:lastPrinted>
  <dcterms:created xsi:type="dcterms:W3CDTF">2011-02-02T12:47:17Z</dcterms:created>
  <dcterms:modified xsi:type="dcterms:W3CDTF">2023-05-08T06:29:08Z</dcterms:modified>
</cp:coreProperties>
</file>